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94" r:id="rId4"/>
    <p:sldId id="260" r:id="rId5"/>
    <p:sldId id="303" r:id="rId6"/>
    <p:sldId id="302" r:id="rId7"/>
    <p:sldId id="306" r:id="rId8"/>
    <p:sldId id="308" r:id="rId9"/>
    <p:sldId id="309" r:id="rId10"/>
    <p:sldId id="310" r:id="rId11"/>
    <p:sldId id="305" r:id="rId12"/>
    <p:sldId id="321" r:id="rId13"/>
    <p:sldId id="314" r:id="rId14"/>
    <p:sldId id="313" r:id="rId15"/>
    <p:sldId id="315" r:id="rId16"/>
    <p:sldId id="304" r:id="rId17"/>
    <p:sldId id="316" r:id="rId18"/>
    <p:sldId id="307" r:id="rId19"/>
    <p:sldId id="320" r:id="rId20"/>
    <p:sldId id="319" r:id="rId21"/>
    <p:sldId id="318" r:id="rId22"/>
    <p:sldId id="293" r:id="rId23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BB1"/>
    <a:srgbClr val="404CB2"/>
    <a:srgbClr val="414CB5"/>
    <a:srgbClr val="0D2951"/>
    <a:srgbClr val="B2B2B2"/>
    <a:srgbClr val="202020"/>
    <a:srgbClr val="323232"/>
    <a:srgbClr val="CC3300"/>
    <a:srgbClr val="CC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67" d="100"/>
          <a:sy n="67" d="100"/>
        </p:scale>
        <p:origin x="705" y="51"/>
      </p:cViewPr>
      <p:guideLst>
        <p:guide orient="horz" pos="2160"/>
        <p:guide pos="38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2022/11/30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2022/11/30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" name="图片 1" descr="33.75-19.0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画板 1 拷贝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375515" cy="6961505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画板 1 拷贝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78995" cy="6906895"/>
          </a:xfrm>
          <a:prstGeom prst="rect">
            <a:avLst/>
          </a:prstGeom>
        </p:spPr>
      </p:pic>
      <p:pic>
        <p:nvPicPr>
          <p:cNvPr id="13" name="图片 12" descr="画板 1 拷贝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78995" cy="69068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图片 9" descr="画板 1 拷贝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278995" cy="6906895"/>
          </a:xfrm>
          <a:prstGeom prst="rect">
            <a:avLst/>
          </a:prstGeom>
        </p:spPr>
      </p:pic>
      <p:pic>
        <p:nvPicPr>
          <p:cNvPr id="11" name="图片 10" descr="画板 1 拷贝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78995" cy="690689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2022/11/30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2022/11/30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图示&#10;&#10;描述已自动生成">
            <a:extLst>
              <a:ext uri="{FF2B5EF4-FFF2-40B4-BE49-F238E27FC236}">
                <a16:creationId xmlns:a16="http://schemas.microsoft.com/office/drawing/2014/main" id="{D71EEA82-BA9C-8631-3220-A1449610B1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9CF1212-6236-4C2F-41B8-283DFADE2111}"/>
              </a:ext>
            </a:extLst>
          </p:cNvPr>
          <p:cNvSpPr txBox="1"/>
          <p:nvPr/>
        </p:nvSpPr>
        <p:spPr>
          <a:xfrm>
            <a:off x="1793631" y="3866255"/>
            <a:ext cx="9765323" cy="1482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“碳</a:t>
            </a:r>
            <a:r>
              <a:rPr lang="en-US" altLang="zh-CN" sz="32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e</a:t>
            </a:r>
            <a:r>
              <a:rPr lang="zh-CN" altLang="en-US" sz="32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信”</a:t>
            </a:r>
            <a:r>
              <a:rPr lang="en-US" altLang="zh-CN" sz="32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—— </a:t>
            </a:r>
            <a:r>
              <a:rPr lang="zh-CN" altLang="en-US" sz="32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基于区块链</a:t>
            </a:r>
            <a:r>
              <a:rPr lang="en-US" altLang="zh-CN" sz="32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+</a:t>
            </a:r>
            <a:r>
              <a:rPr lang="zh-CN" altLang="en-US" sz="32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高频大数据构建企业可信碳账户，助力企业节能减排的</a:t>
            </a:r>
            <a:r>
              <a:rPr lang="en-US" altLang="zh-CN" sz="32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MRV</a:t>
            </a:r>
            <a:r>
              <a:rPr lang="zh-CN" altLang="en-US" sz="32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平台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C57CFE0-F062-E8A0-8886-96F094A1FFE0}"/>
              </a:ext>
            </a:extLst>
          </p:cNvPr>
          <p:cNvSpPr txBox="1"/>
          <p:nvPr/>
        </p:nvSpPr>
        <p:spPr>
          <a:xfrm>
            <a:off x="6189192" y="5665512"/>
            <a:ext cx="6753677" cy="875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队名：</a:t>
            </a:r>
            <a:r>
              <a:rPr lang="en-US" altLang="zh-CN" b="1" dirty="0" err="1">
                <a:solidFill>
                  <a:schemeClr val="bg1"/>
                </a:solidFill>
                <a:cs typeface="+mn-ea"/>
                <a:sym typeface="+mn-lt"/>
              </a:rPr>
              <a:t>main_chain</a:t>
            </a:r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()</a:t>
            </a: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成员：邓小娟 罗子仪 胡龙辉 谢洪斌 习洪霖</a:t>
            </a:r>
            <a:endParaRPr lang="zh-CN" altLang="en-US" b="1" dirty="0"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产品介绍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DF3B00D-CCDA-3A1B-7CA2-FE983DF9DA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2" t="5618" r="7217" b="6684"/>
          <a:stretch/>
        </p:blipFill>
        <p:spPr>
          <a:xfrm>
            <a:off x="2762013" y="1100137"/>
            <a:ext cx="6515807" cy="539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437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产品介绍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6B88DB-5948-8F02-8830-C3B816960B72}"/>
              </a:ext>
            </a:extLst>
          </p:cNvPr>
          <p:cNvSpPr txBox="1"/>
          <p:nvPr/>
        </p:nvSpPr>
        <p:spPr>
          <a:xfrm>
            <a:off x="1812978" y="3198167"/>
            <a:ext cx="3160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技术基础架构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68B8CBF-8039-647D-34F1-8DF41A82F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3101" y="1003000"/>
            <a:ext cx="6018374" cy="558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56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产品介绍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6B88DB-5948-8F02-8830-C3B816960B72}"/>
              </a:ext>
            </a:extLst>
          </p:cNvPr>
          <p:cNvSpPr txBox="1"/>
          <p:nvPr/>
        </p:nvSpPr>
        <p:spPr>
          <a:xfrm>
            <a:off x="1812978" y="3198167"/>
            <a:ext cx="3160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产品设计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D8839B-E759-41AB-8B9F-3F0FA1BF287B}"/>
              </a:ext>
            </a:extLst>
          </p:cNvPr>
          <p:cNvSpPr txBox="1"/>
          <p:nvPr/>
        </p:nvSpPr>
        <p:spPr>
          <a:xfrm>
            <a:off x="4169820" y="1910784"/>
            <a:ext cx="609814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政府端</a:t>
            </a:r>
            <a:endParaRPr lang="en-US" altLang="zh-CN" sz="2800" dirty="0">
              <a:solidFill>
                <a:schemeClr val="bg1"/>
              </a:solidFill>
            </a:endParaRP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企业端</a:t>
            </a: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审计端</a:t>
            </a: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链外治理机构</a:t>
            </a:r>
            <a:endParaRPr lang="zh-CN" altLang="en-US" sz="2800" dirty="0"/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金融机构</a:t>
            </a:r>
          </a:p>
        </p:txBody>
      </p:sp>
    </p:spTree>
    <p:extLst>
      <p:ext uri="{BB962C8B-B14F-4D97-AF65-F5344CB8AC3E}">
        <p14:creationId xmlns:p14="http://schemas.microsoft.com/office/powerpoint/2010/main" val="2336376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783840" y="2286635"/>
            <a:ext cx="662432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0" b="1" i="1" dirty="0">
                <a:gradFill>
                  <a:gsLst>
                    <a:gs pos="69000">
                      <a:srgbClr val="414CB3">
                        <a:alpha val="100000"/>
                      </a:srgbClr>
                    </a:gs>
                    <a:gs pos="24000">
                      <a:srgbClr val="414CB5">
                        <a:alpha val="0"/>
                      </a:srgbClr>
                    </a:gs>
                    <a:gs pos="100000">
                      <a:srgbClr val="00B0F0"/>
                    </a:gs>
                  </a:gsLst>
                  <a:lin ang="1614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ource Han Sans CN Heavy" panose="020B0500000000000000" charset="-122"/>
                <a:ea typeface="Source Han Sans CN Heavy" panose="020B0500000000000000" charset="-122"/>
              </a:rPr>
              <a:t>PART3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310625" y="3671570"/>
            <a:ext cx="55707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effectLst/>
                <a:latin typeface="Source Han Sans CN Medium" panose="020B0500000000000000" charset="-122"/>
                <a:ea typeface="Source Han Sans CN Medium" panose="020B0500000000000000" charset="-122"/>
              </a:rPr>
              <a:t>创新性与先进性</a:t>
            </a:r>
          </a:p>
        </p:txBody>
      </p:sp>
    </p:spTree>
    <p:extLst>
      <p:ext uri="{BB962C8B-B14F-4D97-AF65-F5344CB8AC3E}">
        <p14:creationId xmlns:p14="http://schemas.microsoft.com/office/powerpoint/2010/main" val="109147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创新性与先进性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33C01676-6A7A-1EBC-1BF2-7F0908502D11}"/>
              </a:ext>
            </a:extLst>
          </p:cNvPr>
          <p:cNvSpPr/>
          <p:nvPr/>
        </p:nvSpPr>
        <p:spPr>
          <a:xfrm flipV="1">
            <a:off x="2962858" y="4377897"/>
            <a:ext cx="432048" cy="43204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92100" dist="1943100" dir="5340000" algn="tl" rotWithShape="0">
              <a:prstClr val="black">
                <a:alpha val="13000"/>
              </a:prstClr>
            </a:outerShdw>
          </a:effectLst>
          <a:scene3d>
            <a:camera prst="perspectiveFront">
              <a:rot lat="17699970" lon="0" rev="0"/>
            </a:camera>
            <a:lightRig rig="flood" dir="t">
              <a:rot lat="0" lon="0" rev="7200000"/>
            </a:lightRig>
          </a:scene3d>
          <a:sp3d z="2374900" extrusionH="95250" prstMaterial="flat">
            <a:bevelT w="95250" h="69850"/>
            <a:bevelB w="95250" h="6985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" name="同心圆 37">
            <a:extLst>
              <a:ext uri="{FF2B5EF4-FFF2-40B4-BE49-F238E27FC236}">
                <a16:creationId xmlns:a16="http://schemas.microsoft.com/office/drawing/2014/main" id="{E9E1CFE6-BB61-7650-D5FC-02168ACD2855}"/>
              </a:ext>
            </a:extLst>
          </p:cNvPr>
          <p:cNvSpPr/>
          <p:nvPr/>
        </p:nvSpPr>
        <p:spPr>
          <a:xfrm>
            <a:off x="2662275" y="4280787"/>
            <a:ext cx="1033214" cy="1033214"/>
          </a:xfrm>
          <a:prstGeom prst="donut">
            <a:avLst>
              <a:gd name="adj" fmla="val 12925"/>
            </a:avLst>
          </a:prstGeom>
          <a:solidFill>
            <a:schemeClr val="bg1"/>
          </a:solidFill>
          <a:ln>
            <a:noFill/>
          </a:ln>
          <a:effectLst>
            <a:outerShdw blurRad="292100" dist="1943100" dir="5340000" algn="tl" rotWithShape="0">
              <a:prstClr val="black">
                <a:alpha val="13000"/>
              </a:prstClr>
            </a:outerShdw>
          </a:effectLst>
          <a:scene3d>
            <a:camera prst="perspectiveFront">
              <a:rot lat="17699970" lon="0" rev="0"/>
            </a:camera>
            <a:lightRig rig="flood" dir="t">
              <a:rot lat="0" lon="0" rev="7200000"/>
            </a:lightRig>
          </a:scene3d>
          <a:sp3d z="1905000" extrusionH="95250" prstMaterial="flat">
            <a:bevelT w="38100" h="19050"/>
            <a:bevelB w="38100" h="1905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5" name="同心圆 36">
            <a:extLst>
              <a:ext uri="{FF2B5EF4-FFF2-40B4-BE49-F238E27FC236}">
                <a16:creationId xmlns:a16="http://schemas.microsoft.com/office/drawing/2014/main" id="{E391A61B-8F7F-232D-EF41-C46C777A1636}"/>
              </a:ext>
            </a:extLst>
          </p:cNvPr>
          <p:cNvSpPr/>
          <p:nvPr/>
        </p:nvSpPr>
        <p:spPr>
          <a:xfrm>
            <a:off x="2314786" y="3998176"/>
            <a:ext cx="1728192" cy="1728192"/>
          </a:xfrm>
          <a:prstGeom prst="donut">
            <a:avLst>
              <a:gd name="adj" fmla="val 7852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292100" dist="1943100" dir="5340000" algn="tl" rotWithShape="0">
              <a:prstClr val="black">
                <a:alpha val="13000"/>
              </a:prstClr>
            </a:outerShdw>
          </a:effectLst>
          <a:scene3d>
            <a:camera prst="perspectiveFront">
              <a:rot lat="17699970" lon="0" rev="0"/>
            </a:camera>
            <a:lightRig rig="flood" dir="t">
              <a:rot lat="0" lon="0" rev="7200000"/>
            </a:lightRig>
          </a:scene3d>
          <a:sp3d z="1270000" extrusionH="95250" prstMaterial="flat">
            <a:bevelT w="44450" h="25400"/>
            <a:bevelB w="44450" h="254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6" name="同心圆 35">
            <a:extLst>
              <a:ext uri="{FF2B5EF4-FFF2-40B4-BE49-F238E27FC236}">
                <a16:creationId xmlns:a16="http://schemas.microsoft.com/office/drawing/2014/main" id="{182D6132-A795-E4F8-BBD8-E2C77529B35C}"/>
              </a:ext>
            </a:extLst>
          </p:cNvPr>
          <p:cNvSpPr/>
          <p:nvPr/>
        </p:nvSpPr>
        <p:spPr>
          <a:xfrm>
            <a:off x="1882738" y="3920747"/>
            <a:ext cx="2592288" cy="2592288"/>
          </a:xfrm>
          <a:prstGeom prst="donut">
            <a:avLst>
              <a:gd name="adj" fmla="val 7852"/>
            </a:avLst>
          </a:prstGeom>
          <a:solidFill>
            <a:srgbClr val="86C5C5"/>
          </a:solidFill>
          <a:ln>
            <a:noFill/>
          </a:ln>
          <a:effectLst>
            <a:outerShdw blurRad="292100" dist="1943100" dir="5340000" algn="tl" rotWithShape="0">
              <a:prstClr val="black">
                <a:alpha val="13000"/>
              </a:prstClr>
            </a:outerShdw>
          </a:effectLst>
          <a:scene3d>
            <a:camera prst="perspectiveFront">
              <a:rot lat="17699970" lon="0" rev="0"/>
            </a:camera>
            <a:lightRig rig="flood" dir="t">
              <a:rot lat="0" lon="0" rev="7200000"/>
            </a:lightRig>
          </a:scene3d>
          <a:sp3d z="635000" extrusionH="95250" prstMaterial="flat">
            <a:bevelT h="57150"/>
            <a:bevelB h="5715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3225071-A940-49A3-B7B4-96DC062D12D2}"/>
              </a:ext>
            </a:extLst>
          </p:cNvPr>
          <p:cNvCxnSpPr/>
          <p:nvPr/>
        </p:nvCxnSpPr>
        <p:spPr>
          <a:xfrm>
            <a:off x="3695489" y="2513172"/>
            <a:ext cx="3792909" cy="0"/>
          </a:xfrm>
          <a:prstGeom prst="line">
            <a:avLst/>
          </a:prstGeom>
          <a:noFill/>
          <a:ln>
            <a:solidFill>
              <a:srgbClr val="414455"/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E8542BF0-C9B2-5F1F-6EE5-22466D7CFCA3}"/>
              </a:ext>
            </a:extLst>
          </p:cNvPr>
          <p:cNvCxnSpPr/>
          <p:nvPr/>
        </p:nvCxnSpPr>
        <p:spPr>
          <a:xfrm>
            <a:off x="3886411" y="3145441"/>
            <a:ext cx="3601987" cy="0"/>
          </a:xfrm>
          <a:prstGeom prst="line">
            <a:avLst/>
          </a:prstGeom>
          <a:noFill/>
          <a:ln>
            <a:solidFill>
              <a:srgbClr val="414455"/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F0E8C365-D8F6-B89A-EA75-A8E1B1D129AD}"/>
              </a:ext>
            </a:extLst>
          </p:cNvPr>
          <p:cNvCxnSpPr/>
          <p:nvPr/>
        </p:nvCxnSpPr>
        <p:spPr>
          <a:xfrm>
            <a:off x="4199545" y="3801422"/>
            <a:ext cx="3288853" cy="0"/>
          </a:xfrm>
          <a:prstGeom prst="line">
            <a:avLst/>
          </a:prstGeom>
          <a:noFill/>
          <a:ln>
            <a:solidFill>
              <a:srgbClr val="414455"/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14CFE53B-BFA9-C728-4F19-8A3A4B8153E1}"/>
              </a:ext>
            </a:extLst>
          </p:cNvPr>
          <p:cNvCxnSpPr/>
          <p:nvPr/>
        </p:nvCxnSpPr>
        <p:spPr>
          <a:xfrm>
            <a:off x="4703601" y="4761406"/>
            <a:ext cx="2784797" cy="0"/>
          </a:xfrm>
          <a:prstGeom prst="line">
            <a:avLst/>
          </a:prstGeom>
          <a:noFill/>
          <a:ln>
            <a:solidFill>
              <a:srgbClr val="414455"/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TextBox 87">
            <a:extLst>
              <a:ext uri="{FF2B5EF4-FFF2-40B4-BE49-F238E27FC236}">
                <a16:creationId xmlns:a16="http://schemas.microsoft.com/office/drawing/2014/main" id="{B8E99688-EF2E-1651-C35F-5190D6E0EE51}"/>
              </a:ext>
            </a:extLst>
          </p:cNvPr>
          <p:cNvSpPr txBox="1"/>
          <p:nvPr/>
        </p:nvSpPr>
        <p:spPr>
          <a:xfrm>
            <a:off x="7660940" y="2321011"/>
            <a:ext cx="3859905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技术应用创新</a:t>
            </a:r>
          </a:p>
        </p:txBody>
      </p:sp>
      <p:sp>
        <p:nvSpPr>
          <p:cNvPr id="12" name="TextBox 85">
            <a:extLst>
              <a:ext uri="{FF2B5EF4-FFF2-40B4-BE49-F238E27FC236}">
                <a16:creationId xmlns:a16="http://schemas.microsoft.com/office/drawing/2014/main" id="{D132F75E-D6E8-C733-1647-454E93DE2AF1}"/>
              </a:ext>
            </a:extLst>
          </p:cNvPr>
          <p:cNvSpPr txBox="1"/>
          <p:nvPr/>
        </p:nvSpPr>
        <p:spPr>
          <a:xfrm>
            <a:off x="7660940" y="2973497"/>
            <a:ext cx="3859905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跨界融合</a:t>
            </a:r>
          </a:p>
        </p:txBody>
      </p:sp>
      <p:sp>
        <p:nvSpPr>
          <p:cNvPr id="13" name="TextBox 83">
            <a:extLst>
              <a:ext uri="{FF2B5EF4-FFF2-40B4-BE49-F238E27FC236}">
                <a16:creationId xmlns:a16="http://schemas.microsoft.com/office/drawing/2014/main" id="{B20F1920-610B-C77A-922D-211E1B11746B}"/>
              </a:ext>
            </a:extLst>
          </p:cNvPr>
          <p:cNvSpPr txBox="1"/>
          <p:nvPr/>
        </p:nvSpPr>
        <p:spPr>
          <a:xfrm>
            <a:off x="7660940" y="3671933"/>
            <a:ext cx="3859905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领域蓝海</a:t>
            </a:r>
          </a:p>
        </p:txBody>
      </p:sp>
      <p:sp>
        <p:nvSpPr>
          <p:cNvPr id="14" name="TextBox 81">
            <a:extLst>
              <a:ext uri="{FF2B5EF4-FFF2-40B4-BE49-F238E27FC236}">
                <a16:creationId xmlns:a16="http://schemas.microsoft.com/office/drawing/2014/main" id="{C3F82532-4832-7431-95F0-4AFBE48639E9}"/>
              </a:ext>
            </a:extLst>
          </p:cNvPr>
          <p:cNvSpPr txBox="1"/>
          <p:nvPr/>
        </p:nvSpPr>
        <p:spPr>
          <a:xfrm>
            <a:off x="7660940" y="4593921"/>
            <a:ext cx="3859905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融合和拓展面宽广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FC7F265-9993-4F65-1544-3A35688F9740}"/>
              </a:ext>
            </a:extLst>
          </p:cNvPr>
          <p:cNvSpPr txBox="1"/>
          <p:nvPr/>
        </p:nvSpPr>
        <p:spPr>
          <a:xfrm>
            <a:off x="1091646" y="1495672"/>
            <a:ext cx="3160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创新性</a:t>
            </a:r>
          </a:p>
        </p:txBody>
      </p:sp>
    </p:spTree>
    <p:extLst>
      <p:ext uri="{BB962C8B-B14F-4D97-AF65-F5344CB8AC3E}">
        <p14:creationId xmlns:p14="http://schemas.microsoft.com/office/powerpoint/2010/main" val="383426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1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2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2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24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2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7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0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3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1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4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4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4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4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940"/>
                                </p:stCondLst>
                                <p:childTnLst>
                                  <p:par>
                                    <p:cTn id="45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940"/>
                                </p:stCondLst>
                                <p:childTnLst>
                                  <p:par>
                                    <p:cTn id="5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440"/>
                                </p:stCondLst>
                                <p:childTnLst>
                                  <p:par>
                                    <p:cTn id="5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1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630"/>
                                </p:stCondLst>
                                <p:childTnLst>
                                  <p:par>
                                    <p:cTn id="63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6630"/>
                                </p:stCondLst>
                                <p:childTnLst>
                                  <p:par>
                                    <p:cTn id="6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7130"/>
                                </p:stCondLst>
                                <p:childTnLst>
                                  <p:par>
                                    <p:cTn id="7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1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7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7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6" grpId="0" animBg="1"/>
          <p:bldP spid="11" grpId="0"/>
          <p:bldP spid="11" grpId="1"/>
          <p:bldP spid="12" grpId="0"/>
          <p:bldP spid="12" grpId="1"/>
          <p:bldP spid="13" grpId="0"/>
          <p:bldP spid="13" grpId="1"/>
          <p:bldP spid="14" grpId="0"/>
          <p:bldP spid="14" grpId="1"/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1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2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2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24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2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7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3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1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4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4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4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4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940"/>
                                </p:stCondLst>
                                <p:childTnLst>
                                  <p:par>
                                    <p:cTn id="4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940"/>
                                </p:stCondLst>
                                <p:childTnLst>
                                  <p:par>
                                    <p:cTn id="5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440"/>
                                </p:stCondLst>
                                <p:childTnLst>
                                  <p:par>
                                    <p:cTn id="5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1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630"/>
                                </p:stCondLst>
                                <p:childTnLst>
                                  <p:par>
                                    <p:cTn id="63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6630"/>
                                </p:stCondLst>
                                <p:childTnLst>
                                  <p:par>
                                    <p:cTn id="6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7130"/>
                                </p:stCondLst>
                                <p:childTnLst>
                                  <p:par>
                                    <p:cTn id="7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1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7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7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6" grpId="0" animBg="1"/>
          <p:bldP spid="11" grpId="0"/>
          <p:bldP spid="11" grpId="1"/>
          <p:bldP spid="12" grpId="0"/>
          <p:bldP spid="12" grpId="1"/>
          <p:bldP spid="13" grpId="0"/>
          <p:bldP spid="13" grpId="1"/>
          <p:bldP spid="14" grpId="0"/>
          <p:bldP spid="14" grpId="1"/>
          <p:bldP spid="15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创新性与先进性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39959C1-176F-F635-0B14-89D4257C37DC}"/>
              </a:ext>
            </a:extLst>
          </p:cNvPr>
          <p:cNvGrpSpPr/>
          <p:nvPr/>
        </p:nvGrpSpPr>
        <p:grpSpPr>
          <a:xfrm>
            <a:off x="5404845" y="3118821"/>
            <a:ext cx="1685925" cy="1685925"/>
            <a:chOff x="4862685" y="2533650"/>
            <a:chExt cx="2247900" cy="224790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BF870683-627A-B1B4-036A-DD85E8CFE916}"/>
                </a:ext>
              </a:extLst>
            </p:cNvPr>
            <p:cNvSpPr/>
            <p:nvPr/>
          </p:nvSpPr>
          <p:spPr>
            <a:xfrm>
              <a:off x="4862685" y="2533650"/>
              <a:ext cx="2247900" cy="22479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F6CD7FD5-7953-3F66-4AF0-62824ABDAED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600263" y="3172305"/>
              <a:ext cx="772742" cy="577230"/>
            </a:xfrm>
            <a:custGeom>
              <a:avLst/>
              <a:gdLst>
                <a:gd name="T0" fmla="*/ 485 w 527"/>
                <a:gd name="T1" fmla="*/ 294 h 394"/>
                <a:gd name="T2" fmla="*/ 42 w 527"/>
                <a:gd name="T3" fmla="*/ 294 h 394"/>
                <a:gd name="T4" fmla="*/ 9 w 527"/>
                <a:gd name="T5" fmla="*/ 359 h 394"/>
                <a:gd name="T6" fmla="*/ 518 w 527"/>
                <a:gd name="T7" fmla="*/ 359 h 394"/>
                <a:gd name="T8" fmla="*/ 485 w 527"/>
                <a:gd name="T9" fmla="*/ 294 h 394"/>
                <a:gd name="T10" fmla="*/ 208 w 527"/>
                <a:gd name="T11" fmla="*/ 343 h 394"/>
                <a:gd name="T12" fmla="*/ 222 w 527"/>
                <a:gd name="T13" fmla="*/ 317 h 394"/>
                <a:gd name="T14" fmla="*/ 307 w 527"/>
                <a:gd name="T15" fmla="*/ 317 h 394"/>
                <a:gd name="T16" fmla="*/ 319 w 527"/>
                <a:gd name="T17" fmla="*/ 343 h 394"/>
                <a:gd name="T18" fmla="*/ 208 w 527"/>
                <a:gd name="T19" fmla="*/ 343 h 394"/>
                <a:gd name="T20" fmla="*/ 478 w 527"/>
                <a:gd name="T21" fmla="*/ 280 h 394"/>
                <a:gd name="T22" fmla="*/ 478 w 527"/>
                <a:gd name="T23" fmla="*/ 278 h 394"/>
                <a:gd name="T24" fmla="*/ 478 w 527"/>
                <a:gd name="T25" fmla="*/ 277 h 394"/>
                <a:gd name="T26" fmla="*/ 478 w 527"/>
                <a:gd name="T27" fmla="*/ 12 h 394"/>
                <a:gd name="T28" fmla="*/ 465 w 527"/>
                <a:gd name="T29" fmla="*/ 0 h 394"/>
                <a:gd name="T30" fmla="*/ 62 w 527"/>
                <a:gd name="T31" fmla="*/ 0 h 394"/>
                <a:gd name="T32" fmla="*/ 49 w 527"/>
                <a:gd name="T33" fmla="*/ 12 h 394"/>
                <a:gd name="T34" fmla="*/ 49 w 527"/>
                <a:gd name="T35" fmla="*/ 277 h 394"/>
                <a:gd name="T36" fmla="*/ 50 w 527"/>
                <a:gd name="T37" fmla="*/ 278 h 394"/>
                <a:gd name="T38" fmla="*/ 49 w 527"/>
                <a:gd name="T39" fmla="*/ 280 h 394"/>
                <a:gd name="T40" fmla="*/ 49 w 527"/>
                <a:gd name="T41" fmla="*/ 280 h 394"/>
                <a:gd name="T42" fmla="*/ 478 w 527"/>
                <a:gd name="T43" fmla="*/ 280 h 394"/>
                <a:gd name="T44" fmla="*/ 447 w 527"/>
                <a:gd name="T45" fmla="*/ 259 h 394"/>
                <a:gd name="T46" fmla="*/ 80 w 527"/>
                <a:gd name="T47" fmla="*/ 259 h 394"/>
                <a:gd name="T48" fmla="*/ 80 w 527"/>
                <a:gd name="T49" fmla="*/ 30 h 394"/>
                <a:gd name="T50" fmla="*/ 447 w 527"/>
                <a:gd name="T51" fmla="*/ 30 h 394"/>
                <a:gd name="T52" fmla="*/ 447 w 527"/>
                <a:gd name="T53" fmla="*/ 259 h 394"/>
                <a:gd name="T54" fmla="*/ 526 w 527"/>
                <a:gd name="T55" fmla="*/ 373 h 394"/>
                <a:gd name="T56" fmla="*/ 1 w 527"/>
                <a:gd name="T57" fmla="*/ 373 h 394"/>
                <a:gd name="T58" fmla="*/ 0 w 527"/>
                <a:gd name="T59" fmla="*/ 376 h 394"/>
                <a:gd name="T60" fmla="*/ 12 w 527"/>
                <a:gd name="T61" fmla="*/ 394 h 394"/>
                <a:gd name="T62" fmla="*/ 515 w 527"/>
                <a:gd name="T63" fmla="*/ 394 h 394"/>
                <a:gd name="T64" fmla="*/ 527 w 527"/>
                <a:gd name="T65" fmla="*/ 376 h 394"/>
                <a:gd name="T66" fmla="*/ 526 w 527"/>
                <a:gd name="T67" fmla="*/ 37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7" h="394">
                  <a:moveTo>
                    <a:pt x="485" y="294"/>
                  </a:moveTo>
                  <a:cubicBezTo>
                    <a:pt x="42" y="294"/>
                    <a:pt x="42" y="294"/>
                    <a:pt x="42" y="294"/>
                  </a:cubicBezTo>
                  <a:cubicBezTo>
                    <a:pt x="9" y="359"/>
                    <a:pt x="9" y="359"/>
                    <a:pt x="9" y="359"/>
                  </a:cubicBezTo>
                  <a:cubicBezTo>
                    <a:pt x="518" y="359"/>
                    <a:pt x="518" y="359"/>
                    <a:pt x="518" y="359"/>
                  </a:cubicBezTo>
                  <a:lnTo>
                    <a:pt x="485" y="294"/>
                  </a:lnTo>
                  <a:close/>
                  <a:moveTo>
                    <a:pt x="208" y="343"/>
                  </a:moveTo>
                  <a:cubicBezTo>
                    <a:pt x="222" y="317"/>
                    <a:pt x="222" y="317"/>
                    <a:pt x="222" y="317"/>
                  </a:cubicBezTo>
                  <a:cubicBezTo>
                    <a:pt x="307" y="317"/>
                    <a:pt x="307" y="317"/>
                    <a:pt x="307" y="317"/>
                  </a:cubicBezTo>
                  <a:cubicBezTo>
                    <a:pt x="319" y="343"/>
                    <a:pt x="319" y="343"/>
                    <a:pt x="319" y="343"/>
                  </a:cubicBezTo>
                  <a:lnTo>
                    <a:pt x="208" y="343"/>
                  </a:lnTo>
                  <a:close/>
                  <a:moveTo>
                    <a:pt x="478" y="280"/>
                  </a:moveTo>
                  <a:cubicBezTo>
                    <a:pt x="478" y="279"/>
                    <a:pt x="478" y="279"/>
                    <a:pt x="478" y="278"/>
                  </a:cubicBezTo>
                  <a:cubicBezTo>
                    <a:pt x="478" y="278"/>
                    <a:pt x="478" y="278"/>
                    <a:pt x="478" y="277"/>
                  </a:cubicBezTo>
                  <a:cubicBezTo>
                    <a:pt x="478" y="12"/>
                    <a:pt x="478" y="12"/>
                    <a:pt x="478" y="12"/>
                  </a:cubicBezTo>
                  <a:cubicBezTo>
                    <a:pt x="478" y="5"/>
                    <a:pt x="472" y="0"/>
                    <a:pt x="46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5" y="0"/>
                    <a:pt x="49" y="5"/>
                    <a:pt x="49" y="12"/>
                  </a:cubicBezTo>
                  <a:cubicBezTo>
                    <a:pt x="49" y="277"/>
                    <a:pt x="49" y="277"/>
                    <a:pt x="49" y="277"/>
                  </a:cubicBezTo>
                  <a:cubicBezTo>
                    <a:pt x="49" y="278"/>
                    <a:pt x="50" y="278"/>
                    <a:pt x="50" y="278"/>
                  </a:cubicBezTo>
                  <a:cubicBezTo>
                    <a:pt x="50" y="279"/>
                    <a:pt x="49" y="279"/>
                    <a:pt x="49" y="280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478" y="280"/>
                    <a:pt x="478" y="280"/>
                    <a:pt x="478" y="280"/>
                  </a:cubicBezTo>
                  <a:close/>
                  <a:moveTo>
                    <a:pt x="447" y="259"/>
                  </a:moveTo>
                  <a:cubicBezTo>
                    <a:pt x="80" y="259"/>
                    <a:pt x="80" y="259"/>
                    <a:pt x="80" y="25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447" y="30"/>
                    <a:pt x="447" y="30"/>
                    <a:pt x="447" y="30"/>
                  </a:cubicBezTo>
                  <a:lnTo>
                    <a:pt x="447" y="259"/>
                  </a:lnTo>
                  <a:close/>
                  <a:moveTo>
                    <a:pt x="526" y="373"/>
                  </a:moveTo>
                  <a:cubicBezTo>
                    <a:pt x="1" y="373"/>
                    <a:pt x="1" y="373"/>
                    <a:pt x="1" y="373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82"/>
                    <a:pt x="6" y="394"/>
                    <a:pt x="12" y="394"/>
                  </a:cubicBezTo>
                  <a:cubicBezTo>
                    <a:pt x="515" y="394"/>
                    <a:pt x="515" y="394"/>
                    <a:pt x="515" y="394"/>
                  </a:cubicBezTo>
                  <a:cubicBezTo>
                    <a:pt x="521" y="394"/>
                    <a:pt x="527" y="382"/>
                    <a:pt x="527" y="376"/>
                  </a:cubicBezTo>
                  <a:lnTo>
                    <a:pt x="526" y="37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83731">
                <a:defRPr/>
              </a:pPr>
              <a:endParaRPr lang="zh-CN" altLang="en-US" sz="1800" kern="0" dirty="0">
                <a:solidFill>
                  <a:srgbClr val="464646"/>
                </a:solidFill>
                <a:cs typeface="+mn-ea"/>
                <a:sym typeface="+mn-lt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0103E10-52BB-A06A-81A0-16BD01EE8326}"/>
                </a:ext>
              </a:extLst>
            </p:cNvPr>
            <p:cNvSpPr txBox="1"/>
            <p:nvPr/>
          </p:nvSpPr>
          <p:spPr>
            <a:xfrm>
              <a:off x="5345272" y="3939754"/>
              <a:ext cx="1340537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研究成果</a:t>
              </a:r>
            </a:p>
          </p:txBody>
        </p:sp>
      </p:grpSp>
      <p:sp>
        <p:nvSpPr>
          <p:cNvPr id="7" name="椭圆 6">
            <a:extLst>
              <a:ext uri="{FF2B5EF4-FFF2-40B4-BE49-F238E27FC236}">
                <a16:creationId xmlns:a16="http://schemas.microsoft.com/office/drawing/2014/main" id="{8664AEC8-188B-0B55-FCE7-0E30E07877BA}"/>
              </a:ext>
            </a:extLst>
          </p:cNvPr>
          <p:cNvSpPr/>
          <p:nvPr/>
        </p:nvSpPr>
        <p:spPr>
          <a:xfrm>
            <a:off x="5047657" y="2761633"/>
            <a:ext cx="2400300" cy="2400300"/>
          </a:xfrm>
          <a:prstGeom prst="ellipse">
            <a:avLst/>
          </a:prstGeom>
          <a:solidFill>
            <a:schemeClr val="tx1">
              <a:lumMod val="50000"/>
              <a:lumOff val="50000"/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2E9D2E0E-FDF4-52F3-5BFA-6C5E948AE4E4}"/>
              </a:ext>
            </a:extLst>
          </p:cNvPr>
          <p:cNvSpPr/>
          <p:nvPr/>
        </p:nvSpPr>
        <p:spPr>
          <a:xfrm>
            <a:off x="4682604" y="2396580"/>
            <a:ext cx="3130406" cy="3130406"/>
          </a:xfrm>
          <a:prstGeom prst="ellipse">
            <a:avLst/>
          </a:prstGeom>
          <a:noFill/>
          <a:ln w="3175">
            <a:solidFill>
              <a:srgbClr val="414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EF0A2E88-FB9C-35B0-50F2-6587CD95256C}"/>
              </a:ext>
            </a:extLst>
          </p:cNvPr>
          <p:cNvGrpSpPr/>
          <p:nvPr/>
        </p:nvGrpSpPr>
        <p:grpSpPr>
          <a:xfrm>
            <a:off x="4607413" y="3236969"/>
            <a:ext cx="657008" cy="594066"/>
            <a:chOff x="3799443" y="2691181"/>
            <a:chExt cx="876010" cy="792088"/>
          </a:xfrm>
          <a:solidFill>
            <a:srgbClr val="86C5C5"/>
          </a:solidFill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6E2C8B38-55C9-DB64-95B9-EE87B9E4EECB}"/>
                </a:ext>
              </a:extLst>
            </p:cNvPr>
            <p:cNvGrpSpPr/>
            <p:nvPr/>
          </p:nvGrpSpPr>
          <p:grpSpPr>
            <a:xfrm rot="18172526">
              <a:off x="3841404" y="2649220"/>
              <a:ext cx="792088" cy="876010"/>
              <a:chOff x="6744072" y="893003"/>
              <a:chExt cx="792088" cy="876010"/>
            </a:xfrm>
            <a:grpFill/>
          </p:grpSpPr>
          <p:sp>
            <p:nvSpPr>
              <p:cNvPr id="12" name="流程图: 联系 43">
                <a:extLst>
                  <a:ext uri="{FF2B5EF4-FFF2-40B4-BE49-F238E27FC236}">
                    <a16:creationId xmlns:a16="http://schemas.microsoft.com/office/drawing/2014/main" id="{E92C2E49-53AC-03DA-9DB1-B6DE8853A762}"/>
                  </a:ext>
                </a:extLst>
              </p:cNvPr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13" name="等腰三角形 12">
                <a:extLst>
                  <a:ext uri="{FF2B5EF4-FFF2-40B4-BE49-F238E27FC236}">
                    <a16:creationId xmlns:a16="http://schemas.microsoft.com/office/drawing/2014/main" id="{AEEBF6BD-950D-5654-5F19-39FFF7CED866}"/>
                  </a:ext>
                </a:extLst>
              </p:cNvPr>
              <p:cNvSpPr/>
              <p:nvPr/>
            </p:nvSpPr>
            <p:spPr>
              <a:xfrm rot="11236714">
                <a:off x="6978736" y="1601169"/>
                <a:ext cx="216024" cy="167844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sp>
          <p:nvSpPr>
            <p:cNvPr id="11" name="文本框 29">
              <a:extLst>
                <a:ext uri="{FF2B5EF4-FFF2-40B4-BE49-F238E27FC236}">
                  <a16:creationId xmlns:a16="http://schemas.microsoft.com/office/drawing/2014/main" id="{DF7B3954-B333-7C48-96C8-992E561FD69A}"/>
                </a:ext>
              </a:extLst>
            </p:cNvPr>
            <p:cNvSpPr txBox="1"/>
            <p:nvPr/>
          </p:nvSpPr>
          <p:spPr>
            <a:xfrm>
              <a:off x="3975023" y="2864393"/>
              <a:ext cx="425757" cy="430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1500" dirty="0">
                  <a:solidFill>
                    <a:schemeClr val="bg1"/>
                  </a:solidFill>
                  <a:cs typeface="+mn-ea"/>
                  <a:sym typeface="+mn-lt"/>
                </a:rPr>
                <a:t>A</a:t>
              </a:r>
              <a:endParaRPr lang="zh-CN" altLang="en-US" sz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DDE957BF-C608-7AE2-20C1-F34EBD604D8B}"/>
              </a:ext>
            </a:extLst>
          </p:cNvPr>
          <p:cNvGrpSpPr/>
          <p:nvPr/>
        </p:nvGrpSpPr>
        <p:grpSpPr>
          <a:xfrm>
            <a:off x="7150924" y="2163433"/>
            <a:ext cx="594066" cy="657008"/>
            <a:chOff x="7190791" y="1259800"/>
            <a:chExt cx="792088" cy="876010"/>
          </a:xfrm>
          <a:solidFill>
            <a:srgbClr val="86C5C5"/>
          </a:solidFill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9506882D-75FC-DA0C-C84B-DC9FF1C11034}"/>
                </a:ext>
              </a:extLst>
            </p:cNvPr>
            <p:cNvGrpSpPr/>
            <p:nvPr/>
          </p:nvGrpSpPr>
          <p:grpSpPr>
            <a:xfrm rot="1291582">
              <a:off x="7190791" y="1259800"/>
              <a:ext cx="792088" cy="876010"/>
              <a:chOff x="6744072" y="893003"/>
              <a:chExt cx="792088" cy="876010"/>
            </a:xfrm>
            <a:grpFill/>
          </p:grpSpPr>
          <p:sp>
            <p:nvSpPr>
              <p:cNvPr id="17" name="流程图: 联系 38">
                <a:extLst>
                  <a:ext uri="{FF2B5EF4-FFF2-40B4-BE49-F238E27FC236}">
                    <a16:creationId xmlns:a16="http://schemas.microsoft.com/office/drawing/2014/main" id="{27A1959E-F3ED-71EB-F51E-C5C5FFEF60E8}"/>
                  </a:ext>
                </a:extLst>
              </p:cNvPr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18" name="等腰三角形 17">
                <a:extLst>
                  <a:ext uri="{FF2B5EF4-FFF2-40B4-BE49-F238E27FC236}">
                    <a16:creationId xmlns:a16="http://schemas.microsoft.com/office/drawing/2014/main" id="{6953F2E0-7F72-D527-34E8-0667C35ABFA6}"/>
                  </a:ext>
                </a:extLst>
              </p:cNvPr>
              <p:cNvSpPr/>
              <p:nvPr/>
            </p:nvSpPr>
            <p:spPr>
              <a:xfrm rot="11236714">
                <a:off x="6978736" y="1601169"/>
                <a:ext cx="216024" cy="167844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sp>
          <p:nvSpPr>
            <p:cNvPr id="16" name="文本框 28">
              <a:extLst>
                <a:ext uri="{FF2B5EF4-FFF2-40B4-BE49-F238E27FC236}">
                  <a16:creationId xmlns:a16="http://schemas.microsoft.com/office/drawing/2014/main" id="{F654751F-E04D-1823-5378-1885ECB6FB10}"/>
                </a:ext>
              </a:extLst>
            </p:cNvPr>
            <p:cNvSpPr txBox="1"/>
            <p:nvPr/>
          </p:nvSpPr>
          <p:spPr>
            <a:xfrm>
              <a:off x="7423168" y="1475477"/>
              <a:ext cx="406523" cy="43088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1500" dirty="0">
                  <a:solidFill>
                    <a:schemeClr val="bg1"/>
                  </a:solidFill>
                  <a:cs typeface="+mn-ea"/>
                  <a:sym typeface="+mn-lt"/>
                </a:rPr>
                <a:t>B</a:t>
              </a:r>
              <a:endParaRPr lang="zh-CN" altLang="en-US" sz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EB385F3B-9697-9ABF-DF82-07187C068285}"/>
              </a:ext>
            </a:extLst>
          </p:cNvPr>
          <p:cNvSpPr txBox="1"/>
          <p:nvPr/>
        </p:nvSpPr>
        <p:spPr>
          <a:xfrm>
            <a:off x="3433175" y="3118821"/>
            <a:ext cx="755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0CAC7AD-479D-E500-D29F-7B94639A94B0}"/>
              </a:ext>
            </a:extLst>
          </p:cNvPr>
          <p:cNvSpPr txBox="1"/>
          <p:nvPr/>
        </p:nvSpPr>
        <p:spPr>
          <a:xfrm>
            <a:off x="1140307" y="3284599"/>
            <a:ext cx="2291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区块链技术的先进性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C1146F7-0364-EF0F-4276-5ADEDCA669DF}"/>
              </a:ext>
            </a:extLst>
          </p:cNvPr>
          <p:cNvSpPr txBox="1"/>
          <p:nvPr/>
        </p:nvSpPr>
        <p:spPr>
          <a:xfrm>
            <a:off x="1242593" y="3645678"/>
            <a:ext cx="3007295" cy="1755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  <a:buClr>
                <a:srgbClr val="00B050"/>
              </a:buClr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分布式身份和准入机制；</a:t>
            </a: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r">
              <a:lnSpc>
                <a:spcPct val="200000"/>
              </a:lnSpc>
              <a:buClr>
                <a:srgbClr val="00B050"/>
              </a:buClr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数据组件；</a:t>
            </a: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r">
              <a:lnSpc>
                <a:spcPct val="200000"/>
              </a:lnSpc>
              <a:buClr>
                <a:srgbClr val="00B050"/>
              </a:buClr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智能合约；</a:t>
            </a:r>
          </a:p>
          <a:p>
            <a:pPr>
              <a:lnSpc>
                <a:spcPct val="200000"/>
              </a:lnSpc>
              <a:buClr>
                <a:srgbClr val="00B050"/>
              </a:buClr>
            </a:pP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102AD34-3348-093A-0956-2E53C01C9DE5}"/>
              </a:ext>
            </a:extLst>
          </p:cNvPr>
          <p:cNvSpPr txBox="1"/>
          <p:nvPr/>
        </p:nvSpPr>
        <p:spPr>
          <a:xfrm>
            <a:off x="8367705" y="2147419"/>
            <a:ext cx="755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B6E8BE4-7EEE-0C05-177F-6A6122F27CA3}"/>
              </a:ext>
            </a:extLst>
          </p:cNvPr>
          <p:cNvSpPr txBox="1"/>
          <p:nvPr/>
        </p:nvSpPr>
        <p:spPr>
          <a:xfrm>
            <a:off x="9044672" y="2260771"/>
            <a:ext cx="2291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大数据系统的先进性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270C3D1-8B9B-4CEB-D802-86E3A38C96D2}"/>
              </a:ext>
            </a:extLst>
          </p:cNvPr>
          <p:cNvSpPr txBox="1"/>
          <p:nvPr/>
        </p:nvSpPr>
        <p:spPr>
          <a:xfrm>
            <a:off x="8367705" y="2674276"/>
            <a:ext cx="3007295" cy="1752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Clr>
                <a:srgbClr val="00B050"/>
              </a:buClr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数据监测仪器嵌入；</a:t>
            </a: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200000"/>
              </a:lnSpc>
              <a:buClr>
                <a:srgbClr val="00B050"/>
              </a:buClr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高频大数据：</a:t>
            </a: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200000"/>
              </a:lnSpc>
              <a:buClr>
                <a:srgbClr val="00B050"/>
              </a:buClr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数据建模：</a:t>
            </a: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200000"/>
              </a:lnSpc>
              <a:buClr>
                <a:srgbClr val="00B050"/>
              </a:buClr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机器学习；</a:t>
            </a: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04822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400"/>
                            </p:stCondLst>
                            <p:childTnLst>
                              <p:par>
                                <p:cTn id="31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783840" y="2286635"/>
            <a:ext cx="662432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0" b="1" i="1" dirty="0">
                <a:gradFill>
                  <a:gsLst>
                    <a:gs pos="69000">
                      <a:srgbClr val="414CB3">
                        <a:alpha val="100000"/>
                      </a:srgbClr>
                    </a:gs>
                    <a:gs pos="24000">
                      <a:srgbClr val="414CB5">
                        <a:alpha val="0"/>
                      </a:srgbClr>
                    </a:gs>
                    <a:gs pos="100000">
                      <a:srgbClr val="00B0F0"/>
                    </a:gs>
                  </a:gsLst>
                  <a:lin ang="1614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ource Han Sans CN Heavy" panose="020B0500000000000000" charset="-122"/>
                <a:ea typeface="Source Han Sans CN Heavy" panose="020B0500000000000000" charset="-122"/>
              </a:rPr>
              <a:t>PART4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464786" y="367157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effectLst/>
                <a:latin typeface="Source Han Sans CN Medium" panose="020B0500000000000000" charset="-122"/>
                <a:ea typeface="Source Han Sans CN Medium" panose="020B0500000000000000" charset="-122"/>
              </a:rPr>
              <a:t>商业模式</a:t>
            </a:r>
          </a:p>
        </p:txBody>
      </p:sp>
    </p:spTree>
    <p:extLst>
      <p:ext uri="{BB962C8B-B14F-4D97-AF65-F5344CB8AC3E}">
        <p14:creationId xmlns:p14="http://schemas.microsoft.com/office/powerpoint/2010/main" val="268985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  商业模式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52148EC-C528-6E66-87D4-DAEF7AEAF15A}"/>
              </a:ext>
            </a:extLst>
          </p:cNvPr>
          <p:cNvSpPr txBox="1"/>
          <p:nvPr/>
        </p:nvSpPr>
        <p:spPr>
          <a:xfrm>
            <a:off x="700841" y="1374300"/>
            <a:ext cx="61902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利润来源：</a:t>
            </a:r>
            <a:endParaRPr lang="zh-CN" altLang="en-US" sz="28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74D072C-AB9F-FBC4-83AE-F569025B5878}"/>
              </a:ext>
            </a:extLst>
          </p:cNvPr>
          <p:cNvSpPr txBox="1"/>
          <p:nvPr/>
        </p:nvSpPr>
        <p:spPr>
          <a:xfrm>
            <a:off x="1663365" y="2151465"/>
            <a:ext cx="619024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企业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——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审计机构</a:t>
            </a:r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企业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——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银行（绿色信贷）</a:t>
            </a:r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企业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——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企业（碳交易）</a:t>
            </a:r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企业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——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监管部门</a:t>
            </a:r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企业自身（减排）</a:t>
            </a:r>
            <a:endParaRPr lang="zh-CN" altLang="en-US" sz="2000" dirty="0"/>
          </a:p>
          <a:p>
            <a:endParaRPr lang="zh-CN" altLang="en-US" sz="1800" dirty="0"/>
          </a:p>
          <a:p>
            <a:endParaRPr lang="zh-CN" altLang="en-US" sz="1800" dirty="0"/>
          </a:p>
          <a:p>
            <a:endParaRPr lang="zh-CN" altLang="en-US" sz="1800" dirty="0"/>
          </a:p>
          <a:p>
            <a:endParaRPr lang="en-US" altLang="zh-CN" sz="18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132836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  商业模式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5EEDD38-4F9A-E43F-9980-48E39E5CEA42}"/>
              </a:ext>
            </a:extLst>
          </p:cNvPr>
          <p:cNvSpPr txBox="1"/>
          <p:nvPr/>
        </p:nvSpPr>
        <p:spPr>
          <a:xfrm>
            <a:off x="686653" y="1255568"/>
            <a:ext cx="61902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收费方式：</a:t>
            </a:r>
            <a:endParaRPr lang="zh-CN" altLang="en-US" sz="28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5227FC2-3EA0-B705-54C3-6876960F85B7}"/>
              </a:ext>
            </a:extLst>
          </p:cNvPr>
          <p:cNvSpPr txBox="1"/>
          <p:nvPr/>
        </p:nvSpPr>
        <p:spPr>
          <a:xfrm>
            <a:off x="749392" y="2216891"/>
            <a:ext cx="1105208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（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）各使用主体（企业、审计方、金融方、监管方）按年收取少量固定的平台注册使用费</a:t>
            </a:r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（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）银行等金融机构，根据绿色信贷规模，按照一定的比率收取费用。</a:t>
            </a:r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（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）企业间根据碳交易的规模，按照一定比率收费</a:t>
            </a:r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（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）审计机构，根据审计的业务总量，按一定的比率收费</a:t>
            </a:r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（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5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）企业根据减排创造的经济价值，按一定的比率收费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106372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783840" y="2286635"/>
            <a:ext cx="662432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0" b="1" i="1" dirty="0">
                <a:gradFill>
                  <a:gsLst>
                    <a:gs pos="69000">
                      <a:srgbClr val="414CB3">
                        <a:alpha val="100000"/>
                      </a:srgbClr>
                    </a:gs>
                    <a:gs pos="24000">
                      <a:srgbClr val="414CB5">
                        <a:alpha val="0"/>
                      </a:srgbClr>
                    </a:gs>
                    <a:gs pos="100000">
                      <a:srgbClr val="00B0F0"/>
                    </a:gs>
                  </a:gsLst>
                  <a:lin ang="1614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ource Han Sans CN Heavy" panose="020B0500000000000000" charset="-122"/>
                <a:ea typeface="Source Han Sans CN Heavy" panose="020B0500000000000000" charset="-122"/>
              </a:rPr>
              <a:t>PART5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54523" y="3671570"/>
            <a:ext cx="56829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latin typeface="Source Han Sans CN Medium" panose="020B0500000000000000" charset="-122"/>
                <a:ea typeface="Source Han Sans CN Medium" panose="020B0500000000000000" charset="-122"/>
              </a:rPr>
              <a:t>平台拓展与</a:t>
            </a:r>
            <a:r>
              <a:rPr lang="zh-CN" altLang="en-US" sz="6000" dirty="0">
                <a:solidFill>
                  <a:schemeClr val="bg1"/>
                </a:solidFill>
                <a:effectLst/>
                <a:latin typeface="Source Han Sans CN Medium" panose="020B0500000000000000" charset="-122"/>
                <a:ea typeface="Source Han Sans CN Medium" panose="020B0500000000000000" charset="-122"/>
              </a:rPr>
              <a:t>展望</a:t>
            </a:r>
          </a:p>
        </p:txBody>
      </p:sp>
    </p:spTree>
    <p:extLst>
      <p:ext uri="{BB962C8B-B14F-4D97-AF65-F5344CB8AC3E}">
        <p14:creationId xmlns:p14="http://schemas.microsoft.com/office/powerpoint/2010/main" val="319975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-381391" y="2286576"/>
            <a:ext cx="662432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0" b="1" i="1" dirty="0">
                <a:gradFill>
                  <a:gsLst>
                    <a:gs pos="69000">
                      <a:srgbClr val="414CB3">
                        <a:alpha val="100000"/>
                      </a:srgbClr>
                    </a:gs>
                    <a:gs pos="24000">
                      <a:srgbClr val="414CB5">
                        <a:alpha val="0"/>
                      </a:srgbClr>
                    </a:gs>
                    <a:gs pos="100000">
                      <a:srgbClr val="00B0F0"/>
                    </a:gs>
                  </a:gsLst>
                  <a:lin ang="1614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ource Han Sans CN Heavy" panose="020B0500000000000000" charset="-122"/>
                <a:ea typeface="Source Han Sans CN Heavy" panose="020B0500000000000000" charset="-122"/>
              </a:rPr>
              <a:t>  </a:t>
            </a:r>
            <a:r>
              <a:rPr lang="zh-CN" altLang="en-US" sz="15000" b="1" i="1" dirty="0">
                <a:gradFill>
                  <a:gsLst>
                    <a:gs pos="69000">
                      <a:srgbClr val="414CB3">
                        <a:alpha val="100000"/>
                      </a:srgbClr>
                    </a:gs>
                    <a:gs pos="24000">
                      <a:srgbClr val="414CB5">
                        <a:alpha val="0"/>
                      </a:srgbClr>
                    </a:gs>
                    <a:gs pos="100000">
                      <a:srgbClr val="00B0F0"/>
                    </a:gs>
                  </a:gsLst>
                  <a:lin ang="1614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ource Han Sans CN Heavy" panose="020B0500000000000000" charset="-122"/>
                <a:ea typeface="Source Han Sans CN Heavy" panose="020B0500000000000000" charset="-122"/>
              </a:rPr>
              <a:t>目录</a:t>
            </a:r>
            <a:endParaRPr lang="en-US" altLang="zh-CN" sz="15000" b="1" i="1" dirty="0">
              <a:gradFill>
                <a:gsLst>
                  <a:gs pos="69000">
                    <a:srgbClr val="414CB3">
                      <a:alpha val="100000"/>
                    </a:srgbClr>
                  </a:gs>
                  <a:gs pos="24000">
                    <a:srgbClr val="414CB5">
                      <a:alpha val="0"/>
                    </a:srgbClr>
                  </a:gs>
                  <a:gs pos="100000">
                    <a:srgbClr val="00B0F0"/>
                  </a:gs>
                </a:gsLst>
                <a:lin ang="16140000" scaled="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ource Han Sans CN Heavy" panose="020B0500000000000000" charset="-122"/>
              <a:ea typeface="Source Han Sans CN Heavy" panose="020B0500000000000000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0E0A2D1-F51C-8E5B-84B6-4D372E3C3F9E}"/>
              </a:ext>
            </a:extLst>
          </p:cNvPr>
          <p:cNvSpPr txBox="1"/>
          <p:nvPr/>
        </p:nvSpPr>
        <p:spPr>
          <a:xfrm>
            <a:off x="7677213" y="2121580"/>
            <a:ext cx="316013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行业痛点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产品介绍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创新性与先进性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商业模式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平台拓展与展望</a:t>
            </a:r>
          </a:p>
          <a:p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平台拓展与展望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34889E5-3A09-3938-734F-DF73F92C0624}"/>
              </a:ext>
            </a:extLst>
          </p:cNvPr>
          <p:cNvSpPr txBox="1"/>
          <p:nvPr/>
        </p:nvSpPr>
        <p:spPr>
          <a:xfrm>
            <a:off x="708595" y="1072685"/>
            <a:ext cx="10086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业务场景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：基于企业可信碳账户建立企业间的碳排放权交易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1500905-49D6-FCCB-FD6F-26239982FE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492" t="409" r="18402"/>
          <a:stretch>
            <a:fillRect/>
          </a:stretch>
        </p:blipFill>
        <p:spPr>
          <a:xfrm>
            <a:off x="3008877" y="1824715"/>
            <a:ext cx="5844109" cy="47845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1944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平台拓展与展望</a:t>
            </a:r>
          </a:p>
          <a:p>
            <a:pPr algn="r"/>
            <a:endParaRPr lang="zh-CN" altLang="en-US" sz="3200" b="1" dirty="0">
              <a:solidFill>
                <a:schemeClr val="bg1"/>
              </a:solidFill>
              <a:latin typeface="Source Han Sans CN Bold" panose="020B0500000000000000" charset="-122"/>
              <a:ea typeface="Source Han Sans CN Bold" panose="020B0500000000000000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C8BD124-B3C2-7311-806D-0C379E001BC7}"/>
              </a:ext>
            </a:extLst>
          </p:cNvPr>
          <p:cNvSpPr txBox="1"/>
          <p:nvPr/>
        </p:nvSpPr>
        <p:spPr>
          <a:xfrm>
            <a:off x="601579" y="946544"/>
            <a:ext cx="11199896" cy="1137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         业务场景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：接入相关自动化设备，企业精细化节能减排以重工业企业生产环节的直接燃烧为例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BBD66F-C357-57C2-F03D-5AF2D13B1A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013" t="9630" r="13779" b="3286"/>
          <a:stretch>
            <a:fillRect/>
          </a:stretch>
        </p:blipFill>
        <p:spPr>
          <a:xfrm>
            <a:off x="2975811" y="2083650"/>
            <a:ext cx="4736939" cy="45254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49981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81AE566-28F6-D57A-5525-EAEBBB3E17B6}"/>
              </a:ext>
            </a:extLst>
          </p:cNvPr>
          <p:cNvSpPr txBox="1"/>
          <p:nvPr/>
        </p:nvSpPr>
        <p:spPr>
          <a:xfrm>
            <a:off x="7139687" y="5448943"/>
            <a:ext cx="4567039" cy="875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队名：</a:t>
            </a:r>
            <a:r>
              <a:rPr lang="en-US" altLang="zh-CN" b="1" dirty="0" err="1">
                <a:solidFill>
                  <a:schemeClr val="bg1"/>
                </a:solidFill>
                <a:cs typeface="+mn-ea"/>
                <a:sym typeface="+mn-lt"/>
              </a:rPr>
              <a:t>main_chain</a:t>
            </a:r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()</a:t>
            </a: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成员：邓小娟 罗子仪 胡龙辉 谢洪斌 习洪霖</a:t>
            </a:r>
            <a:endParaRPr lang="zh-CN" altLang="en-US" b="1" dirty="0"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783840" y="2286635"/>
            <a:ext cx="662432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0" b="1" i="1" dirty="0">
                <a:gradFill>
                  <a:gsLst>
                    <a:gs pos="69000">
                      <a:srgbClr val="414CB3">
                        <a:alpha val="100000"/>
                      </a:srgbClr>
                    </a:gs>
                    <a:gs pos="24000">
                      <a:srgbClr val="414CB5">
                        <a:alpha val="0"/>
                      </a:srgbClr>
                    </a:gs>
                    <a:gs pos="100000">
                      <a:srgbClr val="00B0F0"/>
                    </a:gs>
                  </a:gsLst>
                  <a:lin ang="1614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ource Han Sans CN Heavy" panose="020B0500000000000000" charset="-122"/>
                <a:ea typeface="Source Han Sans CN Heavy" panose="020B0500000000000000" charset="-122"/>
              </a:rPr>
              <a:t>PART1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464787" y="367157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effectLst/>
                <a:latin typeface="Source Han Sans CN Medium" panose="020B0500000000000000" charset="-122"/>
                <a:ea typeface="Source Han Sans CN Medium" panose="020B0500000000000000" charset="-122"/>
              </a:rPr>
              <a:t>行业痛点</a:t>
            </a:r>
          </a:p>
        </p:txBody>
      </p:sp>
    </p:spTree>
    <p:extLst>
      <p:ext uri="{BB962C8B-B14F-4D97-AF65-F5344CB8AC3E}">
        <p14:creationId xmlns:p14="http://schemas.microsoft.com/office/powerpoint/2010/main" val="2668677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行业痛点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70F53DB-F7E4-3C38-81D7-A39A4C7A9D8B}"/>
              </a:ext>
            </a:extLst>
          </p:cNvPr>
          <p:cNvSpPr txBox="1"/>
          <p:nvPr/>
        </p:nvSpPr>
        <p:spPr>
          <a:xfrm>
            <a:off x="1336427" y="1766458"/>
            <a:ext cx="99060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碳排放审计：</a:t>
            </a:r>
            <a:r>
              <a:rPr lang="zh-CN" altLang="zh-CN" dirty="0">
                <a:solidFill>
                  <a:schemeClr val="bg1"/>
                </a:solidFill>
              </a:rPr>
              <a:t>传统碳排放审计存在审计数据质量低、数据采集成本高、核算工作量大和审计工作延时等弊端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碳交易：国内碳交易市场的信息不透明，企业信息不愿意不公开，交易价格难以确定，增加交易成本，降低交易效率，导致碳交易市场缺乏流动性，市场发展缓慢。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zh-CN" dirty="0">
                <a:solidFill>
                  <a:schemeClr val="bg1"/>
                </a:solidFill>
              </a:rPr>
              <a:t>绿色信贷</a:t>
            </a:r>
            <a:r>
              <a:rPr lang="zh-CN" altLang="en-US" dirty="0">
                <a:solidFill>
                  <a:schemeClr val="bg1"/>
                </a:solidFill>
              </a:rPr>
              <a:t>：要求项目信息披露温室气体排放水平，评估报告由独立第三方审查</a:t>
            </a:r>
            <a:r>
              <a:rPr lang="en-US" altLang="zh-CN" dirty="0">
                <a:solidFill>
                  <a:schemeClr val="bg1"/>
                </a:solidFill>
              </a:rPr>
              <a:t>,</a:t>
            </a:r>
            <a:r>
              <a:rPr lang="zh-CN" altLang="en-US" dirty="0">
                <a:solidFill>
                  <a:schemeClr val="bg1"/>
                </a:solidFill>
              </a:rPr>
              <a:t>而企业，而我国并没有做此项强制披露要求。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企业节能减排：制造企业转型升级过程，对节能减排的需求旺盛，急需更加有效的生产优化途径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碳中和：截止到</a:t>
            </a:r>
            <a:r>
              <a:rPr lang="en-US" altLang="zh-CN" dirty="0">
                <a:solidFill>
                  <a:schemeClr val="bg1"/>
                </a:solidFill>
              </a:rPr>
              <a:t>2021</a:t>
            </a:r>
            <a:r>
              <a:rPr lang="zh-CN" altLang="en-US" dirty="0">
                <a:solidFill>
                  <a:schemeClr val="bg1"/>
                </a:solidFill>
              </a:rPr>
              <a:t>年年底，中国碳达峰碳中和“</a:t>
            </a:r>
            <a:r>
              <a:rPr lang="en-US" altLang="zh-CN" dirty="0">
                <a:solidFill>
                  <a:schemeClr val="bg1"/>
                </a:solidFill>
              </a:rPr>
              <a:t>1+N”</a:t>
            </a:r>
            <a:r>
              <a:rPr lang="zh-CN" altLang="en-US" dirty="0">
                <a:solidFill>
                  <a:schemeClr val="bg1"/>
                </a:solidFill>
              </a:rPr>
              <a:t>政策体系已基本建立，碳中和领域的相关技术开发市场市场需求广阔。</a:t>
            </a:r>
          </a:p>
          <a:p>
            <a:endParaRPr lang="zh-CN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783840" y="2286635"/>
            <a:ext cx="662432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0" b="1" i="1" dirty="0">
                <a:gradFill>
                  <a:gsLst>
                    <a:gs pos="69000">
                      <a:srgbClr val="414CB3">
                        <a:alpha val="100000"/>
                      </a:srgbClr>
                    </a:gs>
                    <a:gs pos="24000">
                      <a:srgbClr val="414CB5">
                        <a:alpha val="0"/>
                      </a:srgbClr>
                    </a:gs>
                    <a:gs pos="100000">
                      <a:srgbClr val="00B0F0"/>
                    </a:gs>
                  </a:gsLst>
                  <a:lin ang="1614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ource Han Sans CN Heavy" panose="020B0500000000000000" charset="-122"/>
                <a:ea typeface="Source Han Sans CN Heavy" panose="020B0500000000000000" charset="-122"/>
              </a:rPr>
              <a:t>PART2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464786" y="367157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effectLst/>
                <a:latin typeface="Source Han Sans CN Medium" panose="020B0500000000000000" charset="-122"/>
                <a:ea typeface="Source Han Sans CN Medium" panose="020B0500000000000000" charset="-122"/>
              </a:rPr>
              <a:t>产品介绍</a:t>
            </a:r>
          </a:p>
        </p:txBody>
      </p:sp>
    </p:spTree>
    <p:extLst>
      <p:ext uri="{BB962C8B-B14F-4D97-AF65-F5344CB8AC3E}">
        <p14:creationId xmlns:p14="http://schemas.microsoft.com/office/powerpoint/2010/main" val="1712496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产品介绍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CB00613-548E-5338-52B6-3A7C08363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1631" y="1023516"/>
            <a:ext cx="7350368" cy="558445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6735D68-96DA-D92B-B7FC-C9A640CA8C73}"/>
              </a:ext>
            </a:extLst>
          </p:cNvPr>
          <p:cNvSpPr txBox="1"/>
          <p:nvPr/>
        </p:nvSpPr>
        <p:spPr>
          <a:xfrm>
            <a:off x="1522487" y="3312334"/>
            <a:ext cx="3160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面向对象</a:t>
            </a:r>
          </a:p>
        </p:txBody>
      </p:sp>
    </p:spTree>
    <p:extLst>
      <p:ext uri="{BB962C8B-B14F-4D97-AF65-F5344CB8AC3E}">
        <p14:creationId xmlns:p14="http://schemas.microsoft.com/office/powerpoint/2010/main" val="318773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产品介绍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F43304F-7245-9A69-03FD-B4037DAE9A0E}"/>
              </a:ext>
            </a:extLst>
          </p:cNvPr>
          <p:cNvSpPr txBox="1"/>
          <p:nvPr/>
        </p:nvSpPr>
        <p:spPr>
          <a:xfrm>
            <a:off x="671618" y="1305492"/>
            <a:ext cx="3160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产品功能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0E564B9-93C4-CE3B-63FF-AC7C4C5A9962}"/>
              </a:ext>
            </a:extLst>
          </p:cNvPr>
          <p:cNvSpPr txBox="1"/>
          <p:nvPr/>
        </p:nvSpPr>
        <p:spPr>
          <a:xfrm>
            <a:off x="1111234" y="1685050"/>
            <a:ext cx="9167446" cy="1672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Clr>
                <a:srgbClr val="00B050"/>
              </a:buClr>
            </a:pPr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      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1. 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政府和环保部门：</a:t>
            </a:r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en-US" altLang="zh-CN" sz="18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200000"/>
              </a:lnSpc>
              <a:buClr>
                <a:srgbClr val="00B050"/>
              </a:buClr>
            </a:pP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        </a:t>
            </a:r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主要在平台实现初始碳排放权的发布，企业身份的认证，查询企业排放数据和分析报告，利用数据进行政策效果分析与调整。</a:t>
            </a:r>
            <a:endParaRPr lang="en-US" altLang="zh-CN" sz="1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389F3F3-0779-6FA9-C089-5600CBA507A7}"/>
              </a:ext>
            </a:extLst>
          </p:cNvPr>
          <p:cNvSpPr txBox="1"/>
          <p:nvPr/>
        </p:nvSpPr>
        <p:spPr>
          <a:xfrm>
            <a:off x="1111234" y="3736861"/>
            <a:ext cx="10422390" cy="2537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      </a:t>
            </a:r>
            <a:r>
              <a:rPr lang="en-US" altLang="zh-CN" dirty="0">
                <a:solidFill>
                  <a:schemeClr val="bg1"/>
                </a:solidFill>
              </a:rPr>
              <a:t>2.  </a:t>
            </a:r>
            <a:r>
              <a:rPr lang="zh-CN" altLang="en-US" dirty="0">
                <a:solidFill>
                  <a:schemeClr val="bg1"/>
                </a:solidFill>
              </a:rPr>
              <a:t>企业：</a:t>
            </a:r>
            <a:endParaRPr lang="en-US" altLang="zh-CN" sz="18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      （</a:t>
            </a:r>
            <a:r>
              <a:rPr lang="en-US" altLang="zh-CN" sz="180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）企业在平台拥有碳账户，该账户可实现和金融机构的互动，服务于绿色信贷等业务。</a:t>
            </a:r>
            <a:endParaRPr lang="en-US" altLang="zh-CN" sz="18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     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（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）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根据企业碳排放权的交易，实时更新、记录企业碳账户上的数据，从而解决信息不对称问题，助力于碳交易的进行。</a:t>
            </a:r>
            <a:endParaRPr lang="en-US" altLang="zh-CN" sz="18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       （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）企业通过平台，对数据进行实时分析，企业设备进行自动化调节，提高能源的利用效率，促进企业节能减排。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7559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产品介绍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7FD0E6A-61BA-E87F-C011-F2A60518A6D0}"/>
              </a:ext>
            </a:extLst>
          </p:cNvPr>
          <p:cNvSpPr txBox="1"/>
          <p:nvPr/>
        </p:nvSpPr>
        <p:spPr>
          <a:xfrm>
            <a:off x="770298" y="1284391"/>
            <a:ext cx="10560012" cy="2168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dirty="0">
                <a:solidFill>
                  <a:schemeClr val="bg1"/>
                </a:solidFill>
                <a:sym typeface="+mn-lt"/>
              </a:rPr>
              <a:t>3. </a:t>
            </a:r>
            <a:r>
              <a:rPr lang="zh-CN" altLang="en-US" dirty="0">
                <a:solidFill>
                  <a:schemeClr val="bg1"/>
                </a:solidFill>
                <a:sym typeface="+mn-lt"/>
              </a:rPr>
              <a:t>银行等金融机构：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（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）获得相应权限后可查询区块链上相关数据；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 （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）通过企业相关数据的获取能辨别出真正的绿色企业，对企业进行的真正风险进行评估，根据风险和政府相关政策建立相关的贷款利率；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 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（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）基于企业可信碳账户，打包企碳排放权在一级市场进行发售等行为。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ED691D2-0DC4-A11A-0965-8C460AECD17C}"/>
              </a:ext>
            </a:extLst>
          </p:cNvPr>
          <p:cNvSpPr txBox="1"/>
          <p:nvPr/>
        </p:nvSpPr>
        <p:spPr>
          <a:xfrm>
            <a:off x="598849" y="3955004"/>
            <a:ext cx="9030194" cy="13375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cs typeface="+mn-ea"/>
              </a:rPr>
              <a:t>        </a:t>
            </a:r>
            <a:r>
              <a:rPr lang="en-US" altLang="zh-CN" dirty="0">
                <a:solidFill>
                  <a:schemeClr val="bg1"/>
                </a:solidFill>
                <a:sym typeface="+mn-lt"/>
              </a:rPr>
              <a:t>4. </a:t>
            </a:r>
            <a:r>
              <a:rPr lang="zh-CN" altLang="en-US" dirty="0">
                <a:solidFill>
                  <a:schemeClr val="bg1"/>
                </a:solidFill>
                <a:sym typeface="+mn-lt"/>
              </a:rPr>
              <a:t>审计机构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：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cs typeface="+mn-ea"/>
              </a:rPr>
              <a:t>        对企业上链数据进行抽取、分析、审计，并对异常数据和企业造假行为进行甄别后上链至造假企业碳账户，按规定上报，监管部门执行相关惩治流程。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8CBD32A-EC01-8E56-CCB9-0EE2979B8B0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12894" y="1645396"/>
            <a:ext cx="3479106" cy="400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66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87440" y="198755"/>
            <a:ext cx="5614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Source Han Sans CN Bold" panose="020B0500000000000000" charset="-122"/>
                <a:ea typeface="Source Han Sans CN Bold" panose="020B0500000000000000" charset="-122"/>
              </a:rPr>
              <a:t>产品介绍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0955402-91C9-83E1-DA9B-785C1D642616}"/>
              </a:ext>
            </a:extLst>
          </p:cNvPr>
          <p:cNvSpPr txBox="1"/>
          <p:nvPr/>
        </p:nvSpPr>
        <p:spPr>
          <a:xfrm>
            <a:off x="1014707" y="1055608"/>
            <a:ext cx="60981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产品运行机制和架构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BD3223C-1CF1-BEAB-8C10-504EBE2AC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90" y="1949327"/>
            <a:ext cx="11646499" cy="478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745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853</TotalTime>
  <Words>817</Words>
  <Application>Microsoft Office PowerPoint</Application>
  <PresentationFormat>宽屏</PresentationFormat>
  <Paragraphs>122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Source Han Sans CN Bold</vt:lpstr>
      <vt:lpstr>Source Han Sans CN Heavy</vt:lpstr>
      <vt:lpstr>Source Han Sans CN Medium</vt:lpstr>
      <vt:lpstr>方正细谭黑简体</vt:lpstr>
      <vt:lpstr>宋体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edy</dc:creator>
  <cp:lastModifiedBy>龙辉 胡</cp:lastModifiedBy>
  <cp:revision>17</cp:revision>
  <dcterms:created xsi:type="dcterms:W3CDTF">2022-11-25T07:03:24Z</dcterms:created>
  <dcterms:modified xsi:type="dcterms:W3CDTF">2022-11-30T03:53:50Z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2052-4.0.0.6524</vt:lpwstr>
  </property>
  <property fmtid="{D5CDD505-2E9C-101B-9397-08002B2CF9AE}" pid="3" name="ICV">
    <vt:lpwstr>E7965A2076DA00F72A4D736373515425</vt:lpwstr>
  </property>
</Properties>
</file>

<file path=docProps/thumbnail.jpeg>
</file>